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16" r:id="rId2"/>
    <p:sldId id="547" r:id="rId3"/>
    <p:sldId id="662" r:id="rId4"/>
    <p:sldId id="481" r:id="rId5"/>
    <p:sldId id="548" r:id="rId6"/>
    <p:sldId id="482" r:id="rId7"/>
    <p:sldId id="430" r:id="rId8"/>
    <p:sldId id="471" r:id="rId9"/>
    <p:sldId id="658" r:id="rId10"/>
    <p:sldId id="663" r:id="rId11"/>
    <p:sldId id="672" r:id="rId12"/>
    <p:sldId id="577" r:id="rId13"/>
    <p:sldId id="473" r:id="rId14"/>
    <p:sldId id="673" r:id="rId15"/>
    <p:sldId id="674" r:id="rId16"/>
    <p:sldId id="669" r:id="rId17"/>
    <p:sldId id="675" r:id="rId18"/>
    <p:sldId id="676" r:id="rId19"/>
    <p:sldId id="677" r:id="rId20"/>
    <p:sldId id="678" r:id="rId21"/>
    <p:sldId id="679" r:id="rId22"/>
    <p:sldId id="562" r:id="rId23"/>
    <p:sldId id="479" r:id="rId24"/>
    <p:sldId id="491" r:id="rId25"/>
    <p:sldId id="492" r:id="rId26"/>
    <p:sldId id="493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52"/>
        <p:guide pos="38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tiff"/><Relationship Id="rId3" Type="http://schemas.openxmlformats.org/officeDocument/2006/relationships/tags" Target="../tags/tag9.xml"/><Relationship Id="rId7" Type="http://schemas.openxmlformats.org/officeDocument/2006/relationships/image" Target="../media/image2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12.xml"/><Relationship Id="rId7" Type="http://schemas.openxmlformats.org/officeDocument/2006/relationships/image" Target="../media/image2.jpeg"/><Relationship Id="rId12" Type="http://schemas.openxmlformats.org/officeDocument/2006/relationships/image" Target="../media/image36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5.png"/><Relationship Id="rId5" Type="http://schemas.openxmlformats.org/officeDocument/2006/relationships/tags" Target="../tags/tag14.xml"/><Relationship Id="rId10" Type="http://schemas.openxmlformats.org/officeDocument/2006/relationships/image" Target="../media/image39.jpeg"/><Relationship Id="rId4" Type="http://schemas.openxmlformats.org/officeDocument/2006/relationships/tags" Target="../tags/tag13.xml"/><Relationship Id="rId9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583055" y="1968500"/>
            <a:ext cx="9020175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整数加法运算定律推广到小数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小数的加法和减法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4040421" y="2436768"/>
            <a:ext cx="5939557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0.6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7.91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0.09</a:t>
            </a: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4040421" y="5041250"/>
            <a:ext cx="5939557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 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</a:p>
        </p:txBody>
      </p:sp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4040421" y="3314249"/>
            <a:ext cx="5939557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 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8.51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 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0.09</a:t>
            </a:r>
          </a:p>
        </p:txBody>
      </p:sp>
      <p:sp>
        <p:nvSpPr>
          <p:cNvPr id="16414" name="Text Box 30"/>
          <p:cNvSpPr txBox="1">
            <a:spLocks noChangeArrowheads="1"/>
          </p:cNvSpPr>
          <p:nvPr/>
        </p:nvSpPr>
        <p:spPr bwMode="auto">
          <a:xfrm>
            <a:off x="4040421" y="4173781"/>
            <a:ext cx="5939557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 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11.91 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0.09</a:t>
            </a:r>
          </a:p>
        </p:txBody>
      </p:sp>
      <p:sp>
        <p:nvSpPr>
          <p:cNvPr id="16421" name="Text Box 37"/>
          <p:cNvSpPr txBox="1">
            <a:spLocks noChangeArrowheads="1"/>
          </p:cNvSpPr>
          <p:nvPr/>
        </p:nvSpPr>
        <p:spPr bwMode="auto">
          <a:xfrm>
            <a:off x="2142490" y="1447800"/>
            <a:ext cx="763016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  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0.6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7.91 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 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0.09</a:t>
            </a:r>
          </a:p>
        </p:txBody>
      </p:sp>
      <p:sp>
        <p:nvSpPr>
          <p:cNvPr id="12" name="竖卷形 11"/>
          <p:cNvSpPr/>
          <p:nvPr/>
        </p:nvSpPr>
        <p:spPr>
          <a:xfrm>
            <a:off x="959298" y="2646459"/>
            <a:ext cx="1008112" cy="1979831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1" grpId="0" bldLvl="0" animBg="1"/>
      <p:bldP spid="16412" grpId="0" bldLvl="0" animBg="1"/>
      <p:bldP spid="16413" grpId="0" bldLvl="0" animBg="1"/>
      <p:bldP spid="16414" grpId="0" bldLvl="0" animBg="1"/>
      <p:bldP spid="16421" grpId="0" bldLvl="0" animBg="1" autoUpdateAnimBg="0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421" name="Text Box 37"/>
          <p:cNvSpPr txBox="1">
            <a:spLocks noChangeArrowheads="1"/>
          </p:cNvSpPr>
          <p:nvPr/>
        </p:nvSpPr>
        <p:spPr bwMode="auto">
          <a:xfrm>
            <a:off x="2142490" y="1447800"/>
            <a:ext cx="763016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  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0.6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7.91 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 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0.09</a:t>
            </a:r>
          </a:p>
        </p:txBody>
      </p:sp>
      <p:sp>
        <p:nvSpPr>
          <p:cNvPr id="12" name="竖卷形 11"/>
          <p:cNvSpPr/>
          <p:nvPr/>
        </p:nvSpPr>
        <p:spPr>
          <a:xfrm>
            <a:off x="959298" y="2646459"/>
            <a:ext cx="1008112" cy="1979831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</a:p>
        </p:txBody>
      </p:sp>
      <p:sp>
        <p:nvSpPr>
          <p:cNvPr id="21" name="Rectangle 51"/>
          <p:cNvSpPr>
            <a:spLocks noChangeArrowheads="1"/>
          </p:cNvSpPr>
          <p:nvPr/>
        </p:nvSpPr>
        <p:spPr bwMode="auto">
          <a:xfrm>
            <a:off x="3388916" y="2646447"/>
            <a:ext cx="54139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0.6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7.91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0.09</a:t>
            </a:r>
          </a:p>
        </p:txBody>
      </p:sp>
      <p:sp>
        <p:nvSpPr>
          <p:cNvPr id="22" name="Rectangle 51"/>
          <p:cNvSpPr>
            <a:spLocks noChangeArrowheads="1"/>
          </p:cNvSpPr>
          <p:nvPr/>
        </p:nvSpPr>
        <p:spPr bwMode="auto">
          <a:xfrm>
            <a:off x="3114278" y="4356561"/>
            <a:ext cx="61075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kumimoji="0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kumimoji="0"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kumimoji="0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</a:p>
        </p:txBody>
      </p:sp>
      <p:sp>
        <p:nvSpPr>
          <p:cNvPr id="23" name="Rectangle 51"/>
          <p:cNvSpPr>
            <a:spLocks noChangeArrowheads="1"/>
          </p:cNvSpPr>
          <p:nvPr/>
        </p:nvSpPr>
        <p:spPr bwMode="auto">
          <a:xfrm>
            <a:off x="3114279" y="3677482"/>
            <a:ext cx="714921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0.6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7.91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0.09</a:t>
            </a:r>
          </a:p>
        </p:txBody>
      </p:sp>
      <p:sp>
        <p:nvSpPr>
          <p:cNvPr id="24" name="Rectangle 51"/>
          <p:cNvSpPr>
            <a:spLocks noChangeArrowheads="1"/>
          </p:cNvSpPr>
          <p:nvPr/>
        </p:nvSpPr>
        <p:spPr bwMode="auto">
          <a:xfrm>
            <a:off x="3109515" y="5024452"/>
            <a:ext cx="186357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kumimoji="0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</a:p>
        </p:txBody>
      </p:sp>
      <p:sp>
        <p:nvSpPr>
          <p:cNvPr id="25" name="Rectangle 51"/>
          <p:cNvSpPr>
            <a:spLocks noChangeArrowheads="1"/>
          </p:cNvSpPr>
          <p:nvPr/>
        </p:nvSpPr>
        <p:spPr bwMode="auto">
          <a:xfrm>
            <a:off x="3114279" y="3654559"/>
            <a:ext cx="8081611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kumimoji="0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0.6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kumimoji="0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</a:t>
            </a:r>
            <a:r>
              <a:rPr kumimoji="0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kumimoji="0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7.91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kumimoji="0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0.09</a:t>
            </a:r>
            <a:r>
              <a:rPr kumimoji="0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kumimoji="0"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左中括号 25"/>
          <p:cNvSpPr/>
          <p:nvPr/>
        </p:nvSpPr>
        <p:spPr bwMode="auto">
          <a:xfrm rot="16200000">
            <a:off x="4888001" y="2030040"/>
            <a:ext cx="175840" cy="2586633"/>
          </a:xfrm>
          <a:prstGeom prst="leftBracket">
            <a:avLst>
              <a:gd name="adj" fmla="val 94344"/>
            </a:avLst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eaVert"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3600">
              <a:solidFill>
                <a:srgbClr val="35FA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左中括号 26"/>
          <p:cNvSpPr/>
          <p:nvPr/>
        </p:nvSpPr>
        <p:spPr bwMode="auto">
          <a:xfrm rot="5400000" flipV="1">
            <a:off x="6118985" y="1431154"/>
            <a:ext cx="156486" cy="2448272"/>
          </a:xfrm>
          <a:prstGeom prst="leftBracket">
            <a:avLst>
              <a:gd name="adj" fmla="val 95805"/>
            </a:avLst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eaVert"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3600">
              <a:solidFill>
                <a:srgbClr val="35FA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6350635" y="4790440"/>
            <a:ext cx="3868420" cy="1465100"/>
          </a:xfrm>
          <a:prstGeom prst="wedgeRoundRectCallout">
            <a:avLst>
              <a:gd name="adj1" fmla="val -61737"/>
              <a:gd name="adj2" fmla="val -4475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latinLnBrk="0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应用了加法交换律和加法结合律。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1" grpId="0"/>
      <p:bldP spid="22" grpId="0"/>
      <p:bldP spid="23" grpId="0"/>
      <p:bldP spid="23" grpId="1"/>
      <p:bldP spid="24" grpId="0"/>
      <p:bldP spid="25" grpId="0"/>
      <p:bldP spid="26" grpId="0" bldLvl="0" animBg="1"/>
      <p:bldP spid="27" grpId="0" bldLvl="0" animBg="1"/>
      <p:bldP spid="30" grpId="0" animBg="1"/>
      <p:bldP spid="3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EF1955"/>
              </a:clrFrom>
              <a:clrTo>
                <a:srgbClr val="EF195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0944" y="4994605"/>
            <a:ext cx="7439189" cy="1573675"/>
          </a:xfrm>
          <a:prstGeom prst="rect">
            <a:avLst/>
          </a:prstGeom>
        </p:spPr>
      </p:pic>
      <p:sp>
        <p:nvSpPr>
          <p:cNvPr id="82" name="矩形 81"/>
          <p:cNvSpPr/>
          <p:nvPr/>
        </p:nvSpPr>
        <p:spPr>
          <a:xfrm>
            <a:off x="1672534" y="2027663"/>
            <a:ext cx="33909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65+3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7+0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</a:t>
            </a:r>
            <a:r>
              <a:rPr lang="zh-CN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932930" y="2027865"/>
            <a:ext cx="408876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9+2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35+8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1+5</a:t>
            </a:r>
            <a:r>
              <a:rPr lang="en-US" altLang="zh-CN" sz="32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65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359089" y="2880790"/>
            <a:ext cx="32861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0.65+0.35+3.7</a:t>
            </a:r>
          </a:p>
        </p:txBody>
      </p:sp>
      <p:sp>
        <p:nvSpPr>
          <p:cNvPr id="96" name="矩形 95"/>
          <p:cNvSpPr/>
          <p:nvPr/>
        </p:nvSpPr>
        <p:spPr>
          <a:xfrm>
            <a:off x="1387053" y="3689719"/>
            <a:ext cx="15982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=1+3.7</a:t>
            </a:r>
          </a:p>
        </p:txBody>
      </p:sp>
      <p:sp>
        <p:nvSpPr>
          <p:cNvPr id="97" name="矩形 96"/>
          <p:cNvSpPr/>
          <p:nvPr/>
        </p:nvSpPr>
        <p:spPr>
          <a:xfrm>
            <a:off x="5750694" y="2880744"/>
            <a:ext cx="49758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=(1.9+8.1)+(2.35+5.65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sp>
        <p:nvSpPr>
          <p:cNvPr id="98" name="矩形 97"/>
          <p:cNvSpPr/>
          <p:nvPr/>
        </p:nvSpPr>
        <p:spPr>
          <a:xfrm>
            <a:off x="5750718" y="3697293"/>
            <a:ext cx="15005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=10+8</a:t>
            </a:r>
          </a:p>
        </p:txBody>
      </p:sp>
      <p:sp>
        <p:nvSpPr>
          <p:cNvPr id="99" name="矩形 98"/>
          <p:cNvSpPr/>
          <p:nvPr/>
        </p:nvSpPr>
        <p:spPr>
          <a:xfrm>
            <a:off x="1387053" y="4390072"/>
            <a:ext cx="10585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=4.7</a:t>
            </a:r>
          </a:p>
        </p:txBody>
      </p:sp>
      <p:sp>
        <p:nvSpPr>
          <p:cNvPr id="100" name="矩形 99"/>
          <p:cNvSpPr/>
          <p:nvPr/>
        </p:nvSpPr>
        <p:spPr>
          <a:xfrm>
            <a:off x="5750718" y="4389998"/>
            <a:ext cx="9607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=18</a:t>
            </a:r>
          </a:p>
        </p:txBody>
      </p:sp>
      <p:sp>
        <p:nvSpPr>
          <p:cNvPr id="101" name="矩形 100"/>
          <p:cNvSpPr/>
          <p:nvPr/>
        </p:nvSpPr>
        <p:spPr>
          <a:xfrm>
            <a:off x="595284" y="1288184"/>
            <a:ext cx="15716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96" grpId="0"/>
      <p:bldP spid="97" grpId="0"/>
      <p:bldP spid="98" grpId="0"/>
      <p:bldP spid="99" grpId="0"/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1.完成教材第79页“做一做”。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0" name="矩形 129"/>
          <p:cNvSpPr/>
          <p:nvPr/>
        </p:nvSpPr>
        <p:spPr>
          <a:xfrm flipH="1">
            <a:off x="559833" y="1858157"/>
            <a:ext cx="69347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里填上适当的数。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774614" y="2965128"/>
            <a:ext cx="6112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7+4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95+3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3=6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7+</a:t>
            </a:r>
            <a:r>
              <a:rPr lang="zh-CN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+4.95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774700" y="4380865"/>
            <a:ext cx="95535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38+1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75)+0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25= </a:t>
            </a:r>
            <a:r>
              <a:rPr lang="zh-CN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+( </a:t>
            </a:r>
            <a:r>
              <a:rPr lang="zh-CN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3200" i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3" name="TextBox 14"/>
          <p:cNvSpPr txBox="1"/>
          <p:nvPr/>
        </p:nvSpPr>
        <p:spPr>
          <a:xfrm>
            <a:off x="5662930" y="2965128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</a:p>
        </p:txBody>
      </p:sp>
      <p:sp>
        <p:nvSpPr>
          <p:cNvPr id="134" name="TextBox 15"/>
          <p:cNvSpPr txBox="1"/>
          <p:nvPr/>
        </p:nvSpPr>
        <p:spPr>
          <a:xfrm>
            <a:off x="5618609" y="4380398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1.38</a:t>
            </a:r>
          </a:p>
        </p:txBody>
      </p:sp>
      <p:sp>
        <p:nvSpPr>
          <p:cNvPr id="135" name="TextBox 20"/>
          <p:cNvSpPr txBox="1"/>
          <p:nvPr/>
        </p:nvSpPr>
        <p:spPr>
          <a:xfrm>
            <a:off x="8355433" y="4393339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1.75</a:t>
            </a:r>
          </a:p>
        </p:txBody>
      </p:sp>
      <p:sp>
        <p:nvSpPr>
          <p:cNvPr id="136" name="TextBox 21"/>
          <p:cNvSpPr txBox="1"/>
          <p:nvPr/>
        </p:nvSpPr>
        <p:spPr>
          <a:xfrm>
            <a:off x="7076916" y="4393734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0.25</a:t>
            </a:r>
          </a:p>
        </p:txBody>
      </p:sp>
      <p:sp>
        <p:nvSpPr>
          <p:cNvPr id="137" name="矩形 136"/>
          <p:cNvSpPr/>
          <p:nvPr/>
        </p:nvSpPr>
        <p:spPr>
          <a:xfrm>
            <a:off x="5662929" y="2965127"/>
            <a:ext cx="710451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8425427" y="4379308"/>
            <a:ext cx="84683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5697867" y="4393734"/>
            <a:ext cx="84683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7140534" y="4393734"/>
            <a:ext cx="84683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1577970" y="1954173"/>
            <a:ext cx="461294" cy="3796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1.完成教材第79页“做一做”。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flipH="1">
            <a:off x="634682" y="1796398"/>
            <a:ext cx="875223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计算下面各题，怎样简便就怎样算。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69746" y="2785135"/>
            <a:ext cx="306641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1.88+2.3+3.7</a:t>
            </a:r>
          </a:p>
        </p:txBody>
      </p:sp>
      <p:sp>
        <p:nvSpPr>
          <p:cNvPr id="3" name="矩形 2"/>
          <p:cNvSpPr/>
          <p:nvPr/>
        </p:nvSpPr>
        <p:spPr>
          <a:xfrm>
            <a:off x="2004695" y="3737610"/>
            <a:ext cx="44043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=1.88+(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2.3+3.7)</a:t>
            </a:r>
          </a:p>
        </p:txBody>
      </p:sp>
      <p:sp>
        <p:nvSpPr>
          <p:cNvPr id="4" name="矩形 3"/>
          <p:cNvSpPr/>
          <p:nvPr/>
        </p:nvSpPr>
        <p:spPr>
          <a:xfrm>
            <a:off x="2004695" y="4659630"/>
            <a:ext cx="204279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=1.88+6</a:t>
            </a:r>
          </a:p>
        </p:txBody>
      </p:sp>
      <p:sp>
        <p:nvSpPr>
          <p:cNvPr id="5" name="矩形 4"/>
          <p:cNvSpPr/>
          <p:nvPr/>
        </p:nvSpPr>
        <p:spPr>
          <a:xfrm>
            <a:off x="2004695" y="5581650"/>
            <a:ext cx="143573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=7.88</a:t>
            </a:r>
          </a:p>
        </p:txBody>
      </p:sp>
      <p:sp>
        <p:nvSpPr>
          <p:cNvPr id="6" name="矩形 5"/>
          <p:cNvSpPr/>
          <p:nvPr/>
        </p:nvSpPr>
        <p:spPr>
          <a:xfrm>
            <a:off x="6843550" y="2785135"/>
            <a:ext cx="27832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5.17-1.8-3.2</a:t>
            </a:r>
          </a:p>
        </p:txBody>
      </p:sp>
      <p:sp>
        <p:nvSpPr>
          <p:cNvPr id="13" name="矩形 12"/>
          <p:cNvSpPr/>
          <p:nvPr/>
        </p:nvSpPr>
        <p:spPr>
          <a:xfrm>
            <a:off x="6480934" y="3737501"/>
            <a:ext cx="36525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=5.17-(1.8+3.2)</a:t>
            </a:r>
          </a:p>
        </p:txBody>
      </p:sp>
      <p:sp>
        <p:nvSpPr>
          <p:cNvPr id="18" name="矩形 17"/>
          <p:cNvSpPr/>
          <p:nvPr/>
        </p:nvSpPr>
        <p:spPr>
          <a:xfrm>
            <a:off x="6481081" y="4659843"/>
            <a:ext cx="19011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=5.17-5</a:t>
            </a:r>
          </a:p>
        </p:txBody>
      </p:sp>
      <p:sp>
        <p:nvSpPr>
          <p:cNvPr id="19" name="矩形 18"/>
          <p:cNvSpPr/>
          <p:nvPr/>
        </p:nvSpPr>
        <p:spPr>
          <a:xfrm>
            <a:off x="6481081" y="5534283"/>
            <a:ext cx="143573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=0.17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3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1.完成教材第79页“做一做”。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flipH="1">
            <a:off x="634682" y="1796398"/>
            <a:ext cx="875223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计算下面各题，怎样简便就怎样算。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34510" y="2733159"/>
            <a:ext cx="31927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4.02-3.5+0.98</a:t>
            </a:r>
          </a:p>
        </p:txBody>
      </p:sp>
      <p:sp>
        <p:nvSpPr>
          <p:cNvPr id="10" name="矩形 9"/>
          <p:cNvSpPr/>
          <p:nvPr/>
        </p:nvSpPr>
        <p:spPr>
          <a:xfrm>
            <a:off x="1661246" y="3635181"/>
            <a:ext cx="36525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=4.02+0.98-3.5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61246" y="4644196"/>
            <a:ext cx="163322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=5-3.5</a:t>
            </a:r>
          </a:p>
        </p:txBody>
      </p:sp>
      <p:sp>
        <p:nvSpPr>
          <p:cNvPr id="21" name="矩形 20"/>
          <p:cNvSpPr/>
          <p:nvPr/>
        </p:nvSpPr>
        <p:spPr>
          <a:xfrm>
            <a:off x="1661246" y="5653211"/>
            <a:ext cx="116776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=1.5</a:t>
            </a:r>
          </a:p>
        </p:txBody>
      </p:sp>
      <p:sp>
        <p:nvSpPr>
          <p:cNvPr id="11" name="矩形 10"/>
          <p:cNvSpPr/>
          <p:nvPr/>
        </p:nvSpPr>
        <p:spPr>
          <a:xfrm>
            <a:off x="6573041" y="2733159"/>
            <a:ext cx="458724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13.7+0.98+0.02+4.3</a:t>
            </a:r>
          </a:p>
        </p:txBody>
      </p:sp>
      <p:sp>
        <p:nvSpPr>
          <p:cNvPr id="12" name="矩形 11"/>
          <p:cNvSpPr/>
          <p:nvPr/>
        </p:nvSpPr>
        <p:spPr>
          <a:xfrm>
            <a:off x="6080760" y="3635375"/>
            <a:ext cx="58318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=(13.7+4.3)+(0.98+0.02)</a:t>
            </a:r>
          </a:p>
        </p:txBody>
      </p:sp>
      <p:sp>
        <p:nvSpPr>
          <p:cNvPr id="14" name="矩形 13"/>
          <p:cNvSpPr/>
          <p:nvPr/>
        </p:nvSpPr>
        <p:spPr>
          <a:xfrm>
            <a:off x="6081032" y="4644697"/>
            <a:ext cx="166497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=18+1</a:t>
            </a:r>
          </a:p>
        </p:txBody>
      </p:sp>
      <p:sp>
        <p:nvSpPr>
          <p:cNvPr id="15" name="矩形 14"/>
          <p:cNvSpPr/>
          <p:nvPr/>
        </p:nvSpPr>
        <p:spPr>
          <a:xfrm>
            <a:off x="6081032" y="5653122"/>
            <a:ext cx="10579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21" grpId="0"/>
      <p:bldP spid="12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2.完成教材第80页第1,3题。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flipH="1">
            <a:off x="560100" y="1871710"/>
            <a:ext cx="5539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1665635" y="2636885"/>
            <a:ext cx="553972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5.6+2.7+4.5</a:t>
            </a:r>
          </a:p>
          <a:p>
            <a:pPr>
              <a:lnSpc>
                <a:spcPct val="20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=8.3+4.5</a:t>
            </a:r>
          </a:p>
          <a:p>
            <a:pPr>
              <a:lnSpc>
                <a:spcPct val="20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=12.8</a:t>
            </a:r>
          </a:p>
        </p:txBody>
      </p:sp>
      <p:sp>
        <p:nvSpPr>
          <p:cNvPr id="6" name="矩形 5"/>
          <p:cNvSpPr/>
          <p:nvPr/>
        </p:nvSpPr>
        <p:spPr>
          <a:xfrm flipH="1">
            <a:off x="5670580" y="2851515"/>
            <a:ext cx="553972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9.14-1.43-4.57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=9.14-(1.43+4.57)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=9.14-6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=3.14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2.完成教材第80页第1,3题。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flipH="1">
            <a:off x="560100" y="1871710"/>
            <a:ext cx="5539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1665635" y="2636885"/>
            <a:ext cx="553972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77+2.7+2.8+25　　　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=(77+25)+(2.7+2.8)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=102+5.5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=107.5</a:t>
            </a:r>
          </a:p>
        </p:txBody>
      </p:sp>
      <p:sp>
        <p:nvSpPr>
          <p:cNvPr id="6" name="矩形 5"/>
          <p:cNvSpPr/>
          <p:nvPr/>
        </p:nvSpPr>
        <p:spPr>
          <a:xfrm flipH="1">
            <a:off x="6265575" y="2636885"/>
            <a:ext cx="553972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0.38+0.36+2.64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=0.38+(0.36+2.64)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=0.38+3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=3.38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2.完成教材第80页第1,3题。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flipH="1">
            <a:off x="560100" y="1871710"/>
            <a:ext cx="5539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1665635" y="2636885"/>
            <a:ext cx="55397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8.7-5.69+2.03　　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=3.01+2.03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=5.04</a:t>
            </a:r>
          </a:p>
        </p:txBody>
      </p:sp>
      <p:sp>
        <p:nvSpPr>
          <p:cNvPr id="6" name="矩形 5"/>
          <p:cNvSpPr/>
          <p:nvPr/>
        </p:nvSpPr>
        <p:spPr>
          <a:xfrm flipH="1">
            <a:off x="6265575" y="2636885"/>
            <a:ext cx="553972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5.26+3.43+0.74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=(5.26+0.74)+3.43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=6+3.43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=9.43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2.完成教材第80页第1,3题。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flipH="1">
            <a:off x="560100" y="1871710"/>
            <a:ext cx="5539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1665635" y="2636885"/>
            <a:ext cx="55397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51.27-8.03-1.34　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=43.24-1.34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=41.9</a:t>
            </a:r>
          </a:p>
        </p:txBody>
      </p:sp>
      <p:sp>
        <p:nvSpPr>
          <p:cNvPr id="6" name="矩形 5"/>
          <p:cNvSpPr/>
          <p:nvPr/>
        </p:nvSpPr>
        <p:spPr>
          <a:xfrm flipH="1">
            <a:off x="6265575" y="2636885"/>
            <a:ext cx="553972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1.29+3.7+0.71+6.3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=(1.29+0.71)+(3.7+6.3)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=2+10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05" name="Text Box 4"/>
          <p:cNvSpPr txBox="1">
            <a:spLocks noChangeArrowheads="1"/>
          </p:cNvSpPr>
          <p:nvPr/>
        </p:nvSpPr>
        <p:spPr bwMode="auto">
          <a:xfrm>
            <a:off x="339332" y="1144886"/>
            <a:ext cx="21092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计算。</a:t>
            </a:r>
          </a:p>
        </p:txBody>
      </p:sp>
      <p:sp>
        <p:nvSpPr>
          <p:cNvPr id="106" name="矩形 105"/>
          <p:cNvSpPr/>
          <p:nvPr/>
        </p:nvSpPr>
        <p:spPr>
          <a:xfrm>
            <a:off x="1070536" y="1894994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35+28+72</a:t>
            </a:r>
          </a:p>
        </p:txBody>
      </p:sp>
      <p:sp>
        <p:nvSpPr>
          <p:cNvPr id="107" name="矩形 106"/>
          <p:cNvSpPr/>
          <p:nvPr/>
        </p:nvSpPr>
        <p:spPr>
          <a:xfrm>
            <a:off x="765175" y="2586990"/>
            <a:ext cx="29838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=35+ (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28+72)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765253" y="3279036"/>
            <a:ext cx="19767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=35+100</a:t>
            </a:r>
          </a:p>
        </p:txBody>
      </p:sp>
      <p:sp>
        <p:nvSpPr>
          <p:cNvPr id="109" name="矩形 108"/>
          <p:cNvSpPr/>
          <p:nvPr/>
        </p:nvSpPr>
        <p:spPr>
          <a:xfrm>
            <a:off x="4766971" y="1894994"/>
            <a:ext cx="2453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125+49+75</a:t>
            </a:r>
          </a:p>
        </p:txBody>
      </p:sp>
      <p:sp>
        <p:nvSpPr>
          <p:cNvPr id="110" name="矩形 109"/>
          <p:cNvSpPr/>
          <p:nvPr/>
        </p:nvSpPr>
        <p:spPr>
          <a:xfrm>
            <a:off x="8651902" y="1894530"/>
            <a:ext cx="22015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156-47-53</a:t>
            </a:r>
          </a:p>
        </p:txBody>
      </p:sp>
      <p:sp>
        <p:nvSpPr>
          <p:cNvPr id="111" name="矩形 110"/>
          <p:cNvSpPr/>
          <p:nvPr/>
        </p:nvSpPr>
        <p:spPr>
          <a:xfrm>
            <a:off x="764618" y="3971553"/>
            <a:ext cx="119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=135</a:t>
            </a:r>
          </a:p>
        </p:txBody>
      </p:sp>
      <p:sp>
        <p:nvSpPr>
          <p:cNvPr id="112" name="矩形 111"/>
          <p:cNvSpPr/>
          <p:nvPr/>
        </p:nvSpPr>
        <p:spPr>
          <a:xfrm>
            <a:off x="4405625" y="2586757"/>
            <a:ext cx="27546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=125+75+49</a:t>
            </a:r>
          </a:p>
        </p:txBody>
      </p:sp>
      <p:sp>
        <p:nvSpPr>
          <p:cNvPr id="113" name="矩形 112"/>
          <p:cNvSpPr/>
          <p:nvPr/>
        </p:nvSpPr>
        <p:spPr>
          <a:xfrm>
            <a:off x="4405772" y="3271714"/>
            <a:ext cx="19767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=200+49</a:t>
            </a:r>
          </a:p>
        </p:txBody>
      </p:sp>
      <p:sp>
        <p:nvSpPr>
          <p:cNvPr id="114" name="矩形 113"/>
          <p:cNvSpPr/>
          <p:nvPr/>
        </p:nvSpPr>
        <p:spPr>
          <a:xfrm>
            <a:off x="4405772" y="3975542"/>
            <a:ext cx="119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=249</a:t>
            </a:r>
          </a:p>
        </p:txBody>
      </p:sp>
      <p:sp>
        <p:nvSpPr>
          <p:cNvPr id="115" name="矩形 114"/>
          <p:cNvSpPr/>
          <p:nvPr/>
        </p:nvSpPr>
        <p:spPr>
          <a:xfrm>
            <a:off x="8324140" y="2586928"/>
            <a:ext cx="2930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=156-(47+53)</a:t>
            </a:r>
          </a:p>
        </p:txBody>
      </p:sp>
      <p:sp>
        <p:nvSpPr>
          <p:cNvPr id="116" name="矩形 115"/>
          <p:cNvSpPr/>
          <p:nvPr/>
        </p:nvSpPr>
        <p:spPr>
          <a:xfrm>
            <a:off x="8324287" y="3278870"/>
            <a:ext cx="2109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=156-100</a:t>
            </a:r>
          </a:p>
        </p:txBody>
      </p:sp>
      <p:sp>
        <p:nvSpPr>
          <p:cNvPr id="117" name="矩形 116"/>
          <p:cNvSpPr/>
          <p:nvPr/>
        </p:nvSpPr>
        <p:spPr>
          <a:xfrm>
            <a:off x="8324287" y="3971268"/>
            <a:ext cx="9607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=56</a:t>
            </a:r>
          </a:p>
        </p:txBody>
      </p:sp>
      <p:sp>
        <p:nvSpPr>
          <p:cNvPr id="118" name="矩形 117"/>
          <p:cNvSpPr/>
          <p:nvPr/>
        </p:nvSpPr>
        <p:spPr>
          <a:xfrm>
            <a:off x="338881" y="4835524"/>
            <a:ext cx="304355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加法结合律</a:t>
            </a:r>
            <a:endParaRPr lang="en-US" altLang="zh-CN" sz="3200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)+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</a:t>
            </a:r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+(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4405634" y="4835524"/>
            <a:ext cx="22148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加法交换律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ctr"/>
            <a:r>
              <a:rPr lang="en-US" altLang="zh-CN" sz="32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3200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32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</a:t>
            </a:r>
            <a:r>
              <a:rPr lang="en-US" altLang="zh-CN" sz="32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3200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3200" i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altLang="zh-CN" sz="3200" i="1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8324183" y="4835220"/>
            <a:ext cx="253619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减法的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性质</a:t>
            </a:r>
            <a:endParaRPr lang="en-US" altLang="zh-CN" sz="3200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a-b-c=a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32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2.完成教材第80页第1,3题。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flipH="1">
            <a:off x="560100" y="1871710"/>
            <a:ext cx="55397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flipH="1">
            <a:off x="1665635" y="2636885"/>
            <a:ext cx="55397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10.75+0.4-9.86　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=11.15-9.86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=1.29</a:t>
            </a:r>
          </a:p>
        </p:txBody>
      </p:sp>
      <p:sp>
        <p:nvSpPr>
          <p:cNvPr id="6" name="矩形 5"/>
          <p:cNvSpPr/>
          <p:nvPr/>
        </p:nvSpPr>
        <p:spPr>
          <a:xfrm flipH="1">
            <a:off x="6265575" y="2636885"/>
            <a:ext cx="553972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3.9+4.08+3.92+1.1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=(3.9+1.1)+(4.08+3.92)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=5+8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2.完成教材第80页第1,3题。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89025" y="1739265"/>
            <a:ext cx="68954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3.</a:t>
            </a:r>
            <a:endParaRPr 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3072130" y="4662170"/>
            <a:ext cx="56457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11.42-7.5+2.35=6.27(元)</a:t>
            </a: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20010" y="1631950"/>
            <a:ext cx="6448425" cy="2667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 bwMode="auto">
          <a:xfrm>
            <a:off x="3071917" y="5609183"/>
            <a:ext cx="575029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答：现在储蓄罐里有6.27元。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99690" y="2169795"/>
            <a:ext cx="6362065" cy="101473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整数加减法的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运算定律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性质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对于小数加减法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同样适用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小数加减法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2599690" y="3990340"/>
            <a:ext cx="6362065" cy="101473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ea typeface="微软雅黑" panose="020B0503020204020204" pitchFamily="34" charset="-122"/>
                <a:sym typeface="+mn-ea"/>
              </a:rPr>
              <a:t>合理地选择运算定律可以使运算更加的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简便</a:t>
            </a:r>
            <a:r>
              <a:rPr sz="2400" dirty="0"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5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654939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教材第80页第2,4题,第81页第5题。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 flipH="1">
            <a:off x="368035" y="1248956"/>
            <a:ext cx="212750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口算。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77296" y="3599999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26" name="矩形 25"/>
          <p:cNvSpPr/>
          <p:nvPr/>
        </p:nvSpPr>
        <p:spPr>
          <a:xfrm>
            <a:off x="1797808" y="3599999"/>
            <a:ext cx="22847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2.54-0.54=</a:t>
            </a:r>
          </a:p>
        </p:txBody>
      </p:sp>
      <p:sp>
        <p:nvSpPr>
          <p:cNvPr id="27" name="矩形 26"/>
          <p:cNvSpPr/>
          <p:nvPr/>
        </p:nvSpPr>
        <p:spPr>
          <a:xfrm>
            <a:off x="6346060" y="3585605"/>
            <a:ext cx="24104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0.17+3.83=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83728" y="3585605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077296" y="2151128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32" name="矩形 31"/>
          <p:cNvSpPr/>
          <p:nvPr/>
        </p:nvSpPr>
        <p:spPr>
          <a:xfrm>
            <a:off x="1767708" y="2159839"/>
            <a:ext cx="24104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6.52+0.48=</a:t>
            </a:r>
          </a:p>
        </p:txBody>
      </p:sp>
      <p:sp>
        <p:nvSpPr>
          <p:cNvPr id="33" name="矩形 32"/>
          <p:cNvSpPr/>
          <p:nvPr/>
        </p:nvSpPr>
        <p:spPr>
          <a:xfrm>
            <a:off x="6304212" y="2145445"/>
            <a:ext cx="19342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3.6+6.4=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156793" y="2145624"/>
            <a:ext cx="6591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077296" y="5097771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36" name="矩形 35"/>
          <p:cNvSpPr/>
          <p:nvPr/>
        </p:nvSpPr>
        <p:spPr>
          <a:xfrm>
            <a:off x="1850549" y="5112167"/>
            <a:ext cx="22847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5.47-2.47=</a:t>
            </a:r>
          </a:p>
        </p:txBody>
      </p:sp>
      <p:sp>
        <p:nvSpPr>
          <p:cNvPr id="37" name="矩形 36"/>
          <p:cNvSpPr/>
          <p:nvPr/>
        </p:nvSpPr>
        <p:spPr>
          <a:xfrm>
            <a:off x="6398801" y="5097773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4.8-1.8=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56793" y="5097875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0" grpId="0"/>
      <p:bldP spid="31" grpId="0"/>
      <p:bldP spid="34" grpId="0"/>
      <p:bldP spid="35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7" name="TextBox 14"/>
          <p:cNvSpPr txBox="1"/>
          <p:nvPr/>
        </p:nvSpPr>
        <p:spPr>
          <a:xfrm>
            <a:off x="436880" y="1280795"/>
            <a:ext cx="9011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整数加法的运算定律有哪些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用字母怎样表示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4083100" y="3252149"/>
            <a:ext cx="3456384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400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＝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400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>
            <a:off x="2132330" y="2262505"/>
            <a:ext cx="8206105" cy="591820"/>
          </a:xfrm>
          <a:prstGeom prst="wedgeRectCallout">
            <a:avLst>
              <a:gd name="adj1" fmla="val 14727"/>
              <a:gd name="adj2" fmla="val 43981"/>
            </a:avLst>
          </a:prstGeom>
          <a:solidFill>
            <a:srgbClr val="FFFF99"/>
          </a:solidFill>
          <a:ln w="9525">
            <a:solidFill>
              <a:srgbClr val="FF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两个加数交换位置，和不变，这叫做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加法交换律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3821118" y="5346040"/>
            <a:ext cx="397891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400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)+</a:t>
            </a:r>
            <a:r>
              <a:rPr lang="en-US" altLang="zh-CN" sz="40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＝</a:t>
            </a:r>
            <a:r>
              <a:rPr lang="en-US" altLang="zh-CN" sz="40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+(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400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4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</a:p>
        </p:txBody>
      </p:sp>
      <p:sp>
        <p:nvSpPr>
          <p:cNvPr id="24" name="AutoShape 11"/>
          <p:cNvSpPr>
            <a:spLocks noChangeArrowheads="1"/>
          </p:cNvSpPr>
          <p:nvPr/>
        </p:nvSpPr>
        <p:spPr bwMode="auto">
          <a:xfrm>
            <a:off x="138430" y="4227830"/>
            <a:ext cx="11965305" cy="647065"/>
          </a:xfrm>
          <a:prstGeom prst="wedgeRectCallout">
            <a:avLst>
              <a:gd name="adj1" fmla="val 29875"/>
              <a:gd name="adj2" fmla="val -49449"/>
            </a:avLst>
          </a:prstGeom>
          <a:solidFill>
            <a:srgbClr val="FFFF99"/>
          </a:solidFill>
          <a:ln w="9525">
            <a:solidFill>
              <a:srgbClr val="FF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先把前两个数相加，或者先把后两个数相加，和不变。这叫做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加法结合律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1" grpId="0" bldLvl="0" animBg="1"/>
      <p:bldP spid="22" grpId="0" bldLvl="0" animBg="1"/>
      <p:bldP spid="23" grpId="0" bldLvl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952115" y="1810385"/>
            <a:ext cx="5829935" cy="3492500"/>
            <a:chOff x="10840" y="5641"/>
            <a:chExt cx="9181" cy="5500"/>
          </a:xfrm>
        </p:grpSpPr>
        <p:sp>
          <p:nvSpPr>
            <p:cNvPr id="202777" name="AutoShape 25"/>
            <p:cNvSpPr>
              <a:spLocks noChangeArrowheads="1"/>
            </p:cNvSpPr>
            <p:nvPr/>
          </p:nvSpPr>
          <p:spPr bwMode="auto">
            <a:xfrm>
              <a:off x="10840" y="5641"/>
              <a:ext cx="8446" cy="2805"/>
            </a:xfrm>
            <a:prstGeom prst="wedgeRoundRectCallout">
              <a:avLst>
                <a:gd name="adj1" fmla="val 36701"/>
                <a:gd name="adj2" fmla="val 68438"/>
                <a:gd name="adj3" fmla="val 16667"/>
              </a:avLst>
            </a:prstGeom>
            <a:solidFill>
              <a:srgbClr val="FFFFCC"/>
            </a:solidFill>
            <a:ln w="9525">
              <a:solidFill>
                <a:srgbClr val="9900C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 latinLnBrk="0">
                <a:lnSpc>
                  <a:spcPct val="150000"/>
                </a:lnSpc>
              </a:pPr>
              <a:r>
                <a:rPr sz="2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整数的加减法有简便运算,小数的加减法有简便运算吗?</a:t>
              </a:r>
            </a:p>
          </p:txBody>
        </p:sp>
        <p:pic>
          <p:nvPicPr>
            <p:cNvPr id="47" name="图片 46" descr="小粉人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160" y="8510"/>
              <a:ext cx="2861" cy="26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4725849" y="2770103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00" name="AutoShape 12"/>
          <p:cNvSpPr>
            <a:spLocks noChangeArrowheads="1"/>
          </p:cNvSpPr>
          <p:nvPr/>
        </p:nvSpPr>
        <p:spPr bwMode="auto">
          <a:xfrm>
            <a:off x="2154099" y="3052678"/>
            <a:ext cx="7632722" cy="223224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3333FF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2297306" y="3222005"/>
            <a:ext cx="436850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3.2+0.5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0.5+3.2</a:t>
            </a: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1938198" y="4290238"/>
            <a:ext cx="778383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4.7+2.6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+7.4 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4.7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2.6+7.4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612775" y="1464945"/>
            <a:ext cx="1005332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下面每组算式两边的结果相等吗？你有什么发现？</a:t>
            </a:r>
          </a:p>
        </p:txBody>
      </p:sp>
      <p:sp>
        <p:nvSpPr>
          <p:cNvPr id="37908" name="Oval 20"/>
          <p:cNvSpPr>
            <a:spLocks noChangeArrowheads="1"/>
          </p:cNvSpPr>
          <p:nvPr/>
        </p:nvSpPr>
        <p:spPr bwMode="auto">
          <a:xfrm>
            <a:off x="4042329" y="3358272"/>
            <a:ext cx="431800" cy="431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09" name="Oval 21"/>
          <p:cNvSpPr>
            <a:spLocks noChangeArrowheads="1"/>
          </p:cNvSpPr>
          <p:nvPr/>
        </p:nvSpPr>
        <p:spPr bwMode="auto">
          <a:xfrm>
            <a:off x="5632956" y="4399775"/>
            <a:ext cx="431800" cy="431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11" name="Text Box 23"/>
          <p:cNvSpPr txBox="1">
            <a:spLocks noChangeArrowheads="1"/>
          </p:cNvSpPr>
          <p:nvPr/>
        </p:nvSpPr>
        <p:spPr bwMode="auto">
          <a:xfrm>
            <a:off x="3925114" y="3232165"/>
            <a:ext cx="5762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Black" panose="020B0A02040204020203" pitchFamily="34" charset="0"/>
              </a:rPr>
              <a:t>＝</a:t>
            </a:r>
          </a:p>
        </p:txBody>
      </p:sp>
      <p:sp>
        <p:nvSpPr>
          <p:cNvPr id="37912" name="Text Box 24"/>
          <p:cNvSpPr txBox="1">
            <a:spLocks noChangeArrowheads="1"/>
          </p:cNvSpPr>
          <p:nvPr/>
        </p:nvSpPr>
        <p:spPr bwMode="auto">
          <a:xfrm>
            <a:off x="5542468" y="4264114"/>
            <a:ext cx="5762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</a:p>
        </p:txBody>
      </p:sp>
      <p:grpSp>
        <p:nvGrpSpPr>
          <p:cNvPr id="37915" name="Group 27"/>
          <p:cNvGrpSpPr/>
          <p:nvPr/>
        </p:nvGrpSpPr>
        <p:grpSpPr bwMode="auto">
          <a:xfrm>
            <a:off x="6380480" y="2507244"/>
            <a:ext cx="3491255" cy="629446"/>
            <a:chOff x="3878" y="1165"/>
            <a:chExt cx="2199" cy="562"/>
          </a:xfrm>
        </p:grpSpPr>
        <p:sp>
          <p:nvSpPr>
            <p:cNvPr id="37913" name="AutoShape 25"/>
            <p:cNvSpPr>
              <a:spLocks noChangeArrowheads="1"/>
            </p:cNvSpPr>
            <p:nvPr/>
          </p:nvSpPr>
          <p:spPr bwMode="auto">
            <a:xfrm>
              <a:off x="3878" y="1165"/>
              <a:ext cx="2199" cy="562"/>
            </a:xfrm>
            <a:prstGeom prst="wedgeRoundRectCallout">
              <a:avLst>
                <a:gd name="adj1" fmla="val -48662"/>
                <a:gd name="adj2" fmla="val 74060"/>
                <a:gd name="adj3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100000"/>
                </a:lnSpc>
              </a:pPr>
              <a:endPara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14" name="Text Box 26"/>
            <p:cNvSpPr txBox="1">
              <a:spLocks noChangeArrowheads="1"/>
            </p:cNvSpPr>
            <p:nvPr/>
          </p:nvSpPr>
          <p:spPr bwMode="auto">
            <a:xfrm>
              <a:off x="4024" y="1165"/>
              <a:ext cx="1959" cy="5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符合加法交换律</a:t>
              </a:r>
            </a:p>
          </p:txBody>
        </p:sp>
      </p:grpSp>
      <p:grpSp>
        <p:nvGrpSpPr>
          <p:cNvPr id="37916" name="Group 28"/>
          <p:cNvGrpSpPr/>
          <p:nvPr/>
        </p:nvGrpSpPr>
        <p:grpSpPr bwMode="auto">
          <a:xfrm>
            <a:off x="6902572" y="5346532"/>
            <a:ext cx="3384551" cy="719138"/>
            <a:chOff x="3878" y="1298"/>
            <a:chExt cx="2132" cy="453"/>
          </a:xfrm>
        </p:grpSpPr>
        <p:sp>
          <p:nvSpPr>
            <p:cNvPr id="37917" name="AutoShape 29"/>
            <p:cNvSpPr>
              <a:spLocks noChangeArrowheads="1"/>
            </p:cNvSpPr>
            <p:nvPr/>
          </p:nvSpPr>
          <p:spPr bwMode="auto">
            <a:xfrm>
              <a:off x="3878" y="1298"/>
              <a:ext cx="2132" cy="453"/>
            </a:xfrm>
            <a:prstGeom prst="wedgeRoundRectCallout">
              <a:avLst>
                <a:gd name="adj1" fmla="val -64662"/>
                <a:gd name="adj2" fmla="val -88342"/>
                <a:gd name="adj3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18" name="Text Box 30"/>
            <p:cNvSpPr txBox="1">
              <a:spLocks noChangeArrowheads="1"/>
            </p:cNvSpPr>
            <p:nvPr/>
          </p:nvSpPr>
          <p:spPr bwMode="auto">
            <a:xfrm>
              <a:off x="3923" y="1305"/>
              <a:ext cx="208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符合加法结合律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1" grpId="0" bldLvl="0" animBg="1"/>
      <p:bldP spid="379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2063928" y="1677903"/>
            <a:ext cx="7848623" cy="2232248"/>
            <a:chOff x="3052" y="4807"/>
            <a:chExt cx="12360" cy="3515"/>
          </a:xfrm>
        </p:grpSpPr>
        <p:sp>
          <p:nvSpPr>
            <p:cNvPr id="37900" name="AutoShape 12"/>
            <p:cNvSpPr>
              <a:spLocks noChangeArrowheads="1"/>
            </p:cNvSpPr>
            <p:nvPr/>
          </p:nvSpPr>
          <p:spPr bwMode="auto">
            <a:xfrm>
              <a:off x="3392" y="4807"/>
              <a:ext cx="12020" cy="3515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rgbClr val="3333FF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01" name="Text Box 13"/>
            <p:cNvSpPr txBox="1">
              <a:spLocks noChangeArrowheads="1"/>
            </p:cNvSpPr>
            <p:nvPr/>
          </p:nvSpPr>
          <p:spPr bwMode="auto">
            <a:xfrm>
              <a:off x="3618" y="5074"/>
              <a:ext cx="6880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3.2+0.5 </a:t>
              </a:r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en-US" altLang="zh-CN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0.5+3.2</a:t>
              </a:r>
            </a:p>
          </p:txBody>
        </p:sp>
        <p:sp>
          <p:nvSpPr>
            <p:cNvPr id="37902" name="Text Box 14"/>
            <p:cNvSpPr txBox="1">
              <a:spLocks noChangeArrowheads="1"/>
            </p:cNvSpPr>
            <p:nvPr/>
          </p:nvSpPr>
          <p:spPr bwMode="auto">
            <a:xfrm>
              <a:off x="3052" y="6756"/>
              <a:ext cx="12258" cy="1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</a:t>
              </a:r>
              <a:r>
                <a:rPr lang="en-US" altLang="zh-CN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4.7+2.6</a:t>
              </a: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）</a:t>
              </a:r>
              <a:r>
                <a:rPr lang="en-US" altLang="zh-CN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+7.4  </a:t>
              </a:r>
              <a:r>
                <a:rPr lang="en-US" altLang="zh-CN" sz="36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4.7</a:t>
              </a:r>
              <a:r>
                <a:rPr lang="en-US" altLang="zh-CN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+</a:t>
              </a: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</a:t>
              </a:r>
              <a:r>
                <a:rPr lang="en-US" altLang="zh-CN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2.6+7.4</a:t>
              </a: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）</a:t>
              </a:r>
            </a:p>
          </p:txBody>
        </p:sp>
        <p:sp>
          <p:nvSpPr>
            <p:cNvPr id="37908" name="Oval 20"/>
            <p:cNvSpPr>
              <a:spLocks noChangeArrowheads="1"/>
            </p:cNvSpPr>
            <p:nvPr/>
          </p:nvSpPr>
          <p:spPr bwMode="auto">
            <a:xfrm>
              <a:off x="6366" y="5289"/>
              <a:ext cx="680" cy="68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09" name="Oval 21"/>
            <p:cNvSpPr>
              <a:spLocks noChangeArrowheads="1"/>
            </p:cNvSpPr>
            <p:nvPr/>
          </p:nvSpPr>
          <p:spPr bwMode="auto">
            <a:xfrm>
              <a:off x="8871" y="6929"/>
              <a:ext cx="680" cy="68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11" name="Text Box 23"/>
            <p:cNvSpPr txBox="1">
              <a:spLocks noChangeArrowheads="1"/>
            </p:cNvSpPr>
            <p:nvPr/>
          </p:nvSpPr>
          <p:spPr bwMode="auto">
            <a:xfrm>
              <a:off x="6181" y="5090"/>
              <a:ext cx="907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Black" panose="020B0A02040204020203" pitchFamily="34" charset="0"/>
                </a:rPr>
                <a:t>＝</a:t>
              </a:r>
            </a:p>
          </p:txBody>
        </p:sp>
        <p:sp>
          <p:nvSpPr>
            <p:cNvPr id="37912" name="Text Box 24"/>
            <p:cNvSpPr txBox="1">
              <a:spLocks noChangeArrowheads="1"/>
            </p:cNvSpPr>
            <p:nvPr/>
          </p:nvSpPr>
          <p:spPr bwMode="auto">
            <a:xfrm>
              <a:off x="8728" y="6715"/>
              <a:ext cx="908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</a:p>
          </p:txBody>
        </p:sp>
      </p:grp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1471930" y="4565015"/>
            <a:ext cx="9330055" cy="646691"/>
          </a:xfrm>
          <a:prstGeom prst="wedgeRoundRectCallout">
            <a:avLst>
              <a:gd name="adj1" fmla="val -33005"/>
              <a:gd name="adj2" fmla="val 4781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3399FF"/>
            </a:solidFill>
            <a:prstDash val="sysDash"/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整数加法的交换律、结合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律</a:t>
            </a:r>
          </a:p>
        </p:txBody>
      </p:sp>
      <p:sp>
        <p:nvSpPr>
          <p:cNvPr id="34" name="矩形 33"/>
          <p:cNvSpPr/>
          <p:nvPr/>
        </p:nvSpPr>
        <p:spPr>
          <a:xfrm>
            <a:off x="6472555" y="4589780"/>
            <a:ext cx="44919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对小数加法同样适用。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870</Words>
  <Application>Microsoft Office PowerPoint</Application>
  <PresentationFormat>自定义</PresentationFormat>
  <Paragraphs>167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2302</cp:revision>
  <dcterms:created xsi:type="dcterms:W3CDTF">2017-11-13T08:28:00Z</dcterms:created>
  <dcterms:modified xsi:type="dcterms:W3CDTF">2021-11-17T07:08:03Z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BDB06B74E09F4ECCA4E8BE3572F585E8</vt:lpwstr>
  </property>
</Properties>
</file>